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s/comment1.xml" ContentType="application/vnd.openxmlformats-officedocument.presentationml.comments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Author id="0" name="Runzi Mu" initials="RM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comments" Target="comments/comment1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/Relationships>
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3-08-19T14:33:05.026" idx="1">
    <p:pos x="6672" y="5007"/>
    <p:text>In 2016, there were over 215 other languages. The most important, Mandarin, was spoken by 610,835 people (1.8%). French and/or English are spoken by 98.2% of Canadians.</p:text>
    <p:extLst>
      <p:ext uri="{C676402C-5697-4E1C-873F-D02D1690AC5C}">
        <p15:threadingInfo xmlns:p15="http://schemas.microsoft.com/office/powerpoint/2012/main" timeZoneBias="240"/>
      </p:ext>
    </p:extLst>
  </p:cm>
  <p:cm authorId="0" dt="2023-08-19T14:34:11.793" idx="2">
    <p:pos x="8619" y="5007"/>
    <p:text>More than 450 ethnic or cultural origins were reported in the 2021 Census. 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wo jellyfish against a pink background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Two jellyfish touching against a dark blue background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Two jellyfish against a blue background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jellyfish touching against a dark blue background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wo jellyfish against a blue background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wo jellyfish against a pink background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6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comments" Target="../comments/commen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Expense Manager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Expense Manager</a:t>
            </a:r>
          </a:p>
        </p:txBody>
      </p:sp>
      <p:sp>
        <p:nvSpPr>
          <p:cNvPr id="152" name="Runzi Mu, Aug 22, 202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Runzi Mu, Aug 22, 2023</a:t>
            </a:r>
          </a:p>
        </p:txBody>
      </p:sp>
      <p:sp>
        <p:nvSpPr>
          <p:cNvPr id="153" name="RoboGarden CapStone Project Showcase Presentatio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0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sz="3000">
                <a:latin typeface="Arial"/>
                <a:ea typeface="Arial"/>
                <a:cs typeface="Arial"/>
                <a:sym typeface="Arial"/>
              </a:defRPr>
            </a:pPr>
            <a:r>
              <a:t>RoboGarden CapStone Project Showcase Presentation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Initial project mockup"/>
          <p:cNvSpPr txBox="1"/>
          <p:nvPr>
            <p:ph type="title"/>
          </p:nvPr>
        </p:nvSpPr>
        <p:spPr>
          <a:xfrm>
            <a:off x="1270000" y="609600"/>
            <a:ext cx="21844000" cy="1557437"/>
          </a:xfrm>
          <a:prstGeom prst="rect">
            <a:avLst/>
          </a:prstGeom>
        </p:spPr>
        <p:txBody>
          <a:bodyPr/>
          <a:lstStyle>
            <a:lvl1pPr>
              <a:defRPr b="1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Initial project mockup</a:t>
            </a:r>
          </a:p>
        </p:txBody>
      </p:sp>
      <p:sp>
        <p:nvSpPr>
          <p:cNvPr id="185" name="Where ideas spark"/>
          <p:cNvSpPr txBox="1"/>
          <p:nvPr>
            <p:ph type="body" idx="21"/>
          </p:nvPr>
        </p:nvSpPr>
        <p:spPr>
          <a:xfrm>
            <a:off x="1270000" y="2311400"/>
            <a:ext cx="21844000" cy="1016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40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Where ideas spark</a:t>
            </a:r>
          </a:p>
        </p:txBody>
      </p:sp>
      <p:pic>
        <p:nvPicPr>
          <p:cNvPr id="186" name="Screenshot 2023-08-19 at 3.09.51 PM.png" descr="Screenshot 2023-08-19 at 3.09.5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2086" y="3161359"/>
            <a:ext cx="11476384" cy="107284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Screenshot 2023-08-19 at 3.10.39 PM.png" descr="Screenshot 2023-08-19 at 3.10.3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456285" y="3366015"/>
            <a:ext cx="8839516" cy="103191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Database Design"/>
          <p:cNvSpPr txBox="1"/>
          <p:nvPr>
            <p:ph type="title"/>
          </p:nvPr>
        </p:nvSpPr>
        <p:spPr>
          <a:xfrm>
            <a:off x="1270000" y="1258050"/>
            <a:ext cx="21844000" cy="1557437"/>
          </a:xfrm>
          <a:prstGeom prst="rect">
            <a:avLst/>
          </a:prstGeom>
        </p:spPr>
        <p:txBody>
          <a:bodyPr/>
          <a:lstStyle>
            <a:lvl1pPr>
              <a:defRPr b="1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Database Design</a:t>
            </a:r>
          </a:p>
        </p:txBody>
      </p:sp>
      <p:sp>
        <p:nvSpPr>
          <p:cNvPr id="190" name="Expense Table"/>
          <p:cNvSpPr txBox="1"/>
          <p:nvPr/>
        </p:nvSpPr>
        <p:spPr>
          <a:xfrm>
            <a:off x="13431713" y="5086398"/>
            <a:ext cx="2856050" cy="570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Expense Table</a:t>
            </a:r>
          </a:p>
        </p:txBody>
      </p:sp>
      <p:sp>
        <p:nvSpPr>
          <p:cNvPr id="191" name="Income Table"/>
          <p:cNvSpPr txBox="1"/>
          <p:nvPr/>
        </p:nvSpPr>
        <p:spPr>
          <a:xfrm>
            <a:off x="18584769" y="5086398"/>
            <a:ext cx="2599433" cy="570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Income Table</a:t>
            </a:r>
          </a:p>
        </p:txBody>
      </p:sp>
      <p:sp>
        <p:nvSpPr>
          <p:cNvPr id="192" name="User Table"/>
          <p:cNvSpPr txBox="1"/>
          <p:nvPr/>
        </p:nvSpPr>
        <p:spPr>
          <a:xfrm>
            <a:off x="3727916" y="5086398"/>
            <a:ext cx="2109937" cy="570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User Table</a:t>
            </a:r>
          </a:p>
        </p:txBody>
      </p:sp>
      <p:sp>
        <p:nvSpPr>
          <p:cNvPr id="193" name="Category Table"/>
          <p:cNvSpPr txBox="1"/>
          <p:nvPr/>
        </p:nvSpPr>
        <p:spPr>
          <a:xfrm>
            <a:off x="8473537" y="5086398"/>
            <a:ext cx="2925627" cy="570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Category Table</a:t>
            </a:r>
          </a:p>
        </p:txBody>
      </p:sp>
      <p:sp>
        <p:nvSpPr>
          <p:cNvPr id="194" name="ID…"/>
          <p:cNvSpPr txBox="1"/>
          <p:nvPr/>
        </p:nvSpPr>
        <p:spPr>
          <a:xfrm>
            <a:off x="3735999" y="5819670"/>
            <a:ext cx="2093771" cy="2500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300">
                <a:latin typeface="Arial"/>
                <a:ea typeface="Arial"/>
                <a:cs typeface="Arial"/>
                <a:sym typeface="Arial"/>
              </a:defRPr>
            </a:pPr>
            <a:r>
              <a:t>ID</a:t>
            </a:r>
          </a:p>
          <a:p>
            <a:pPr>
              <a:defRPr sz="3300">
                <a:latin typeface="Arial"/>
                <a:ea typeface="Arial"/>
                <a:cs typeface="Arial"/>
                <a:sym typeface="Arial"/>
              </a:defRPr>
            </a:pPr>
            <a:r>
              <a:t>Email</a:t>
            </a:r>
          </a:p>
          <a:p>
            <a:pPr>
              <a:defRPr sz="3300">
                <a:latin typeface="Arial"/>
                <a:ea typeface="Arial"/>
                <a:cs typeface="Arial"/>
                <a:sym typeface="Arial"/>
              </a:defRPr>
            </a:pPr>
            <a:r>
              <a:t>Password</a:t>
            </a:r>
          </a:p>
          <a:p>
            <a:pPr>
              <a:defRPr sz="3300">
                <a:latin typeface="Arial"/>
                <a:ea typeface="Arial"/>
                <a:cs typeface="Arial"/>
                <a:sym typeface="Arial"/>
              </a:defRPr>
            </a:pPr>
            <a:r>
              <a:t>First name</a:t>
            </a:r>
          </a:p>
          <a:p>
            <a:pPr>
              <a:defRPr sz="3300">
                <a:latin typeface="Arial"/>
                <a:ea typeface="Arial"/>
                <a:cs typeface="Arial"/>
                <a:sym typeface="Arial"/>
              </a:defRPr>
            </a:pPr>
            <a:r>
              <a:t>Last name</a:t>
            </a:r>
          </a:p>
        </p:txBody>
      </p:sp>
      <p:sp>
        <p:nvSpPr>
          <p:cNvPr id="195" name="ID…"/>
          <p:cNvSpPr txBox="1"/>
          <p:nvPr/>
        </p:nvSpPr>
        <p:spPr>
          <a:xfrm>
            <a:off x="13521038" y="5578370"/>
            <a:ext cx="2677400" cy="298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300">
                <a:latin typeface="Arial"/>
                <a:ea typeface="Arial"/>
                <a:cs typeface="Arial"/>
                <a:sym typeface="Arial"/>
              </a:defRPr>
            </a:pPr>
            <a:r>
              <a:t>ID</a:t>
            </a:r>
          </a:p>
          <a:p>
            <a:pPr>
              <a:defRPr sz="33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User ID</a:t>
            </a:r>
          </a:p>
          <a:p>
            <a:pPr>
              <a:defRPr sz="33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Category ID</a:t>
            </a:r>
          </a:p>
          <a:p>
            <a:pPr>
              <a:defRPr sz="3300">
                <a:latin typeface="Arial"/>
                <a:ea typeface="Arial"/>
                <a:cs typeface="Arial"/>
                <a:sym typeface="Arial"/>
              </a:defRPr>
            </a:pPr>
            <a:r>
              <a:t>Description</a:t>
            </a:r>
          </a:p>
          <a:p>
            <a:pPr>
              <a:defRPr sz="3300">
                <a:latin typeface="Arial"/>
                <a:ea typeface="Arial"/>
                <a:cs typeface="Arial"/>
                <a:sym typeface="Arial"/>
              </a:defRPr>
            </a:pPr>
            <a:r>
              <a:t>Amount</a:t>
            </a:r>
          </a:p>
          <a:p>
            <a:pPr>
              <a:defRPr sz="3300">
                <a:latin typeface="Arial"/>
                <a:ea typeface="Arial"/>
                <a:cs typeface="Arial"/>
                <a:sym typeface="Arial"/>
              </a:defRPr>
            </a:pPr>
            <a:r>
              <a:t>Expense date</a:t>
            </a:r>
          </a:p>
        </p:txBody>
      </p:sp>
      <p:sp>
        <p:nvSpPr>
          <p:cNvPr id="196" name="ID…"/>
          <p:cNvSpPr txBox="1"/>
          <p:nvPr/>
        </p:nvSpPr>
        <p:spPr>
          <a:xfrm>
            <a:off x="8330187" y="6361596"/>
            <a:ext cx="2979652" cy="1053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300">
                <a:latin typeface="Arial"/>
                <a:ea typeface="Arial"/>
                <a:cs typeface="Arial"/>
                <a:sym typeface="Arial"/>
              </a:defRPr>
            </a:pPr>
            <a:r>
              <a:t>ID</a:t>
            </a:r>
          </a:p>
          <a:p>
            <a:pPr>
              <a:defRPr sz="3300">
                <a:latin typeface="Arial"/>
                <a:ea typeface="Arial"/>
                <a:cs typeface="Arial"/>
                <a:sym typeface="Arial"/>
              </a:defRPr>
            </a:pPr>
            <a:r>
              <a:t>Category name</a:t>
            </a:r>
          </a:p>
        </p:txBody>
      </p:sp>
      <p:sp>
        <p:nvSpPr>
          <p:cNvPr id="197" name="ID…"/>
          <p:cNvSpPr txBox="1"/>
          <p:nvPr/>
        </p:nvSpPr>
        <p:spPr>
          <a:xfrm>
            <a:off x="18674094" y="5578370"/>
            <a:ext cx="2420783" cy="2983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300">
                <a:latin typeface="Arial"/>
                <a:ea typeface="Arial"/>
                <a:cs typeface="Arial"/>
                <a:sym typeface="Arial"/>
              </a:defRPr>
            </a:pPr>
            <a:r>
              <a:t>ID</a:t>
            </a:r>
          </a:p>
          <a:p>
            <a:pPr>
              <a:defRPr sz="33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User ID</a:t>
            </a:r>
          </a:p>
          <a:p>
            <a:pPr>
              <a:defRPr sz="3300">
                <a:latin typeface="Arial"/>
                <a:ea typeface="Arial"/>
                <a:cs typeface="Arial"/>
                <a:sym typeface="Arial"/>
              </a:defRPr>
            </a:pPr>
            <a:r>
              <a:t>Description</a:t>
            </a:r>
          </a:p>
          <a:p>
            <a:pPr>
              <a:defRPr sz="3300">
                <a:latin typeface="Arial"/>
                <a:ea typeface="Arial"/>
                <a:cs typeface="Arial"/>
                <a:sym typeface="Arial"/>
              </a:defRPr>
            </a:pPr>
            <a:r>
              <a:t>Amount</a:t>
            </a:r>
          </a:p>
          <a:p>
            <a:pPr>
              <a:defRPr sz="3300">
                <a:latin typeface="Arial"/>
                <a:ea typeface="Arial"/>
                <a:cs typeface="Arial"/>
                <a:sym typeface="Arial"/>
              </a:defRPr>
            </a:pPr>
            <a:r>
              <a:t>Income date</a:t>
            </a:r>
          </a:p>
          <a:p>
            <a:pPr>
              <a:defRPr sz="33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Category ID</a:t>
            </a:r>
          </a:p>
        </p:txBody>
      </p:sp>
      <p:sp>
        <p:nvSpPr>
          <p:cNvPr id="198" name="Rounded Rectangle"/>
          <p:cNvSpPr/>
          <p:nvPr/>
        </p:nvSpPr>
        <p:spPr>
          <a:xfrm>
            <a:off x="17909920" y="4883436"/>
            <a:ext cx="3949129" cy="3949128"/>
          </a:xfrm>
          <a:prstGeom prst="roundRect">
            <a:avLst>
              <a:gd name="adj" fmla="val 15000"/>
            </a:avLst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3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99" name="Rounded Rectangle"/>
          <p:cNvSpPr/>
          <p:nvPr/>
        </p:nvSpPr>
        <p:spPr>
          <a:xfrm>
            <a:off x="12876054" y="4883436"/>
            <a:ext cx="3949128" cy="3949128"/>
          </a:xfrm>
          <a:prstGeom prst="roundRect">
            <a:avLst>
              <a:gd name="adj" fmla="val 15000"/>
            </a:avLst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3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00" name="Rounded Rectangle"/>
          <p:cNvSpPr/>
          <p:nvPr/>
        </p:nvSpPr>
        <p:spPr>
          <a:xfrm>
            <a:off x="7842187" y="4913576"/>
            <a:ext cx="3949128" cy="3949129"/>
          </a:xfrm>
          <a:prstGeom prst="roundRect">
            <a:avLst>
              <a:gd name="adj" fmla="val 15000"/>
            </a:avLst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3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01" name="Rounded Rectangle"/>
          <p:cNvSpPr/>
          <p:nvPr/>
        </p:nvSpPr>
        <p:spPr>
          <a:xfrm>
            <a:off x="2808320" y="4913576"/>
            <a:ext cx="3949129" cy="3949129"/>
          </a:xfrm>
          <a:prstGeom prst="roundRect">
            <a:avLst>
              <a:gd name="adj" fmla="val 15000"/>
            </a:avLst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3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chnologies I us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Technologies I used</a:t>
            </a:r>
          </a:p>
        </p:txBody>
      </p:sp>
      <p:pic>
        <p:nvPicPr>
          <p:cNvPr id="204" name="MariaDB_Logo.d8a208f0a889a8f0f0551b8391a065ea79c54f3a.png" descr="MariaDB_Logo.d8a208f0a889a8f0f0551b8391a065ea79c54f3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5376" y="7214192"/>
            <a:ext cx="4318001" cy="2222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2560px-Node.js_logo.svg.png" descr="2560px-Node.js_logo.sv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86514" y="7004741"/>
            <a:ext cx="4318001" cy="26414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Angular_full_color_logo.svg.png" descr="Angular_full_color_logo.sv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300487" y="4030996"/>
            <a:ext cx="2222501" cy="2222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Bootstrap_logo.svg.png" descr="Bootstrap_logo.svg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868044" y="4363528"/>
            <a:ext cx="1954943" cy="1557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HTML5_logo_and_wordmark.svg.png" descr="HTML5_logo_and_wordmark.svg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048716" y="3985143"/>
            <a:ext cx="2058956" cy="20589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mg.png" descr="img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829909" y="3985143"/>
            <a:ext cx="1468935" cy="20589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JavaScript-Logo.png" descr="JavaScript-Logo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9340694" y="3985143"/>
            <a:ext cx="3294329" cy="20589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Typescript_logo_2020.svg.png" descr="Typescript_logo_2020.svg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7524631" y="4363528"/>
            <a:ext cx="1557437" cy="15574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ntr" nodeType="after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Class="entr" nodeType="after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Class="entr" nodeType="after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Class="entr" nodeType="after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Class="entr" nodeType="after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Class="entr" nodeType="after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0" grpId="3"/>
      <p:bldP build="whole" bldLvl="1" animBg="1" rev="0" advAuto="0" spid="206" grpId="4"/>
      <p:bldP build="whole" bldLvl="1" animBg="1" rev="0" advAuto="0" spid="211" grpId="6"/>
      <p:bldP build="whole" bldLvl="1" animBg="1" rev="0" advAuto="0" spid="209" grpId="2"/>
      <p:bldP build="whole" bldLvl="1" animBg="1" rev="0" advAuto="0" spid="207" grpId="5"/>
      <p:bldP build="whole" bldLvl="1" animBg="1" rev="0" advAuto="0" spid="205" grpId="8"/>
      <p:bldP build="whole" bldLvl="1" animBg="1" rev="0" advAuto="0" spid="208" grpId="1"/>
      <p:bldP build="whole" bldLvl="1" animBg="1" rev="0" advAuto="0" spid="204" grpId="7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roblems I faced"/>
          <p:cNvSpPr txBox="1"/>
          <p:nvPr>
            <p:ph type="title"/>
          </p:nvPr>
        </p:nvSpPr>
        <p:spPr>
          <a:xfrm>
            <a:off x="1270000" y="1158819"/>
            <a:ext cx="21844000" cy="1557437"/>
          </a:xfrm>
          <a:prstGeom prst="rect">
            <a:avLst/>
          </a:prstGeom>
        </p:spPr>
        <p:txBody>
          <a:bodyPr/>
          <a:lstStyle>
            <a:lvl1pPr>
              <a:defRPr b="1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Problems I faced</a:t>
            </a:r>
          </a:p>
        </p:txBody>
      </p:sp>
      <p:sp>
        <p:nvSpPr>
          <p:cNvPr id="214" name="Finding an effective way to fix bug"/>
          <p:cNvSpPr txBox="1"/>
          <p:nvPr/>
        </p:nvSpPr>
        <p:spPr>
          <a:xfrm>
            <a:off x="8504274" y="5056144"/>
            <a:ext cx="7375452" cy="631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800">
                <a:gradFill flip="none" rotWithShape="1">
                  <a:gsLst>
                    <a:gs pos="0">
                      <a:schemeClr val="accent5">
                        <a:hueOff val="106044"/>
                        <a:satOff val="10158"/>
                        <a:lumOff val="16042"/>
                      </a:schemeClr>
                    </a:gs>
                    <a:gs pos="100000">
                      <a:schemeClr val="accent3"/>
                    </a:gs>
                  </a:gsLst>
                  <a:lin ang="1981816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Finding an effective way to fix bug</a:t>
            </a:r>
          </a:p>
        </p:txBody>
      </p:sp>
      <p:sp>
        <p:nvSpPr>
          <p:cNvPr id="215" name="Time Management"/>
          <p:cNvSpPr txBox="1"/>
          <p:nvPr/>
        </p:nvSpPr>
        <p:spPr>
          <a:xfrm>
            <a:off x="10132107" y="6046744"/>
            <a:ext cx="4119786" cy="631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800">
                <a:gradFill flip="none" rotWithShape="1">
                  <a:gsLst>
                    <a:gs pos="0">
                      <a:schemeClr val="accent5">
                        <a:hueOff val="106044"/>
                        <a:satOff val="10158"/>
                        <a:lumOff val="16042"/>
                      </a:schemeClr>
                    </a:gs>
                    <a:gs pos="100000">
                      <a:schemeClr val="accent3"/>
                    </a:gs>
                  </a:gsLst>
                  <a:lin ang="1981816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Time Management</a:t>
            </a:r>
          </a:p>
        </p:txBody>
      </p:sp>
      <p:sp>
        <p:nvSpPr>
          <p:cNvPr id="216" name="Motivation"/>
          <p:cNvSpPr txBox="1"/>
          <p:nvPr/>
        </p:nvSpPr>
        <p:spPr>
          <a:xfrm>
            <a:off x="10968056" y="7037344"/>
            <a:ext cx="2447888" cy="631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800">
                <a:gradFill flip="none" rotWithShape="1">
                  <a:gsLst>
                    <a:gs pos="0">
                      <a:schemeClr val="accent5">
                        <a:hueOff val="106044"/>
                        <a:satOff val="10158"/>
                        <a:lumOff val="16042"/>
                      </a:schemeClr>
                    </a:gs>
                    <a:gs pos="100000">
                      <a:schemeClr val="accent3"/>
                    </a:gs>
                  </a:gsLst>
                  <a:lin ang="1981816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Motivation </a:t>
            </a:r>
          </a:p>
        </p:txBody>
      </p:sp>
      <p:sp>
        <p:nvSpPr>
          <p:cNvPr id="217" name="Self-Confidence"/>
          <p:cNvSpPr txBox="1"/>
          <p:nvPr/>
        </p:nvSpPr>
        <p:spPr>
          <a:xfrm>
            <a:off x="10350903" y="8027944"/>
            <a:ext cx="3682194" cy="631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800">
                <a:gradFill flip="none" rotWithShape="1">
                  <a:gsLst>
                    <a:gs pos="0">
                      <a:schemeClr val="accent5">
                        <a:hueOff val="106044"/>
                        <a:satOff val="10158"/>
                        <a:lumOff val="16042"/>
                      </a:schemeClr>
                    </a:gs>
                    <a:gs pos="100000">
                      <a:schemeClr val="accent3"/>
                    </a:gs>
                  </a:gsLst>
                  <a:lin ang="1981816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Self-Confidence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How would I market &amp; sell Runzinizer"/>
          <p:cNvSpPr txBox="1"/>
          <p:nvPr>
            <p:ph type="title"/>
          </p:nvPr>
        </p:nvSpPr>
        <p:spPr>
          <a:xfrm>
            <a:off x="1270000" y="1244600"/>
            <a:ext cx="21844000" cy="1557437"/>
          </a:xfrm>
          <a:prstGeom prst="rect">
            <a:avLst/>
          </a:prstGeom>
        </p:spPr>
        <p:txBody>
          <a:bodyPr/>
          <a:lstStyle>
            <a:lvl1pPr>
              <a:defRPr b="1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How would I market &amp; sell Runzinizer</a:t>
            </a:r>
          </a:p>
        </p:txBody>
      </p:sp>
      <p:sp>
        <p:nvSpPr>
          <p:cNvPr id="220" name="Ads keep Runzinizer free"/>
          <p:cNvSpPr txBox="1"/>
          <p:nvPr/>
        </p:nvSpPr>
        <p:spPr>
          <a:xfrm>
            <a:off x="7526932" y="4183930"/>
            <a:ext cx="9330136" cy="1014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6400">
                <a:latin typeface="Arial"/>
                <a:ea typeface="Arial"/>
                <a:cs typeface="Arial"/>
                <a:sym typeface="Arial"/>
              </a:defRPr>
            </a:pPr>
            <a:r>
              <a:rPr b="1"/>
              <a:t>Ads</a:t>
            </a:r>
            <a:r>
              <a:t> keep Runzinizer </a:t>
            </a:r>
            <a:r>
              <a: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rPr>
              <a:t>free</a:t>
            </a:r>
          </a:p>
        </p:txBody>
      </p:sp>
      <p:sp>
        <p:nvSpPr>
          <p:cNvPr id="221" name="All Essential Features…"/>
          <p:cNvSpPr txBox="1"/>
          <p:nvPr/>
        </p:nvSpPr>
        <p:spPr>
          <a:xfrm>
            <a:off x="5030746" y="8018363"/>
            <a:ext cx="4282625" cy="1003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60891" indent="-360891">
              <a:buClr>
                <a:srgbClr val="000000"/>
              </a:buClr>
              <a:buSzPct val="100000"/>
              <a:buChar char="•"/>
              <a:defRPr sz="3100">
                <a:latin typeface="Arial"/>
                <a:ea typeface="Arial"/>
                <a:cs typeface="Arial"/>
                <a:sym typeface="Arial"/>
              </a:defRPr>
            </a:pPr>
            <a:r>
              <a:t>All Essential Features</a:t>
            </a:r>
          </a:p>
          <a:p>
            <a:pPr marL="360891" indent="-360891">
              <a:buClr>
                <a:srgbClr val="000000"/>
              </a:buClr>
              <a:buSzPct val="100000"/>
              <a:buChar char="•"/>
              <a:defRPr sz="3100">
                <a:latin typeface="Arial"/>
                <a:ea typeface="Arial"/>
                <a:cs typeface="Arial"/>
                <a:sym typeface="Arial"/>
              </a:defRPr>
            </a:pPr>
            <a:r>
              <a:t>With Ads</a:t>
            </a:r>
          </a:p>
        </p:txBody>
      </p:sp>
      <p:sp>
        <p:nvSpPr>
          <p:cNvPr id="222" name="All Essential Features…"/>
          <p:cNvSpPr txBox="1"/>
          <p:nvPr/>
        </p:nvSpPr>
        <p:spPr>
          <a:xfrm>
            <a:off x="15491558" y="7789763"/>
            <a:ext cx="4326840" cy="237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60891" indent="-360891">
              <a:buClr>
                <a:srgbClr val="000000"/>
              </a:buClr>
              <a:buSzPct val="100000"/>
              <a:buChar char="•"/>
              <a:defRPr sz="3100">
                <a:latin typeface="Arial"/>
                <a:ea typeface="Arial"/>
                <a:cs typeface="Arial"/>
                <a:sym typeface="Arial"/>
              </a:defRPr>
            </a:pPr>
            <a:r>
              <a:t>All Essential Features</a:t>
            </a:r>
          </a:p>
          <a:p>
            <a:pPr marL="360891" indent="-360891">
              <a:buClr>
                <a:srgbClr val="000000"/>
              </a:buClr>
              <a:buSzPct val="100000"/>
              <a:buChar char="•"/>
              <a:defRPr sz="3100">
                <a:latin typeface="Arial"/>
                <a:ea typeface="Arial"/>
                <a:cs typeface="Arial"/>
                <a:sym typeface="Arial"/>
              </a:defRPr>
            </a:pPr>
            <a:r>
              <a:t>Add multiple accounts</a:t>
            </a:r>
          </a:p>
          <a:p>
            <a:pPr marL="360891" indent="-360891">
              <a:buClr>
                <a:srgbClr val="000000"/>
              </a:buClr>
              <a:buSzPct val="100000"/>
              <a:buChar char="•"/>
              <a:defRPr sz="3100">
                <a:latin typeface="Arial"/>
                <a:ea typeface="Arial"/>
                <a:cs typeface="Arial"/>
                <a:sym typeface="Arial"/>
              </a:defRPr>
            </a:pPr>
            <a:r>
              <a:t>Set Budgets</a:t>
            </a:r>
          </a:p>
          <a:p>
            <a:pPr marL="360891" indent="-360891">
              <a:buClr>
                <a:srgbClr val="000000"/>
              </a:buClr>
              <a:buSzPct val="100000"/>
              <a:buChar char="•"/>
              <a:defRPr sz="3100">
                <a:latin typeface="Arial"/>
                <a:ea typeface="Arial"/>
                <a:cs typeface="Arial"/>
                <a:sym typeface="Arial"/>
              </a:defRPr>
            </a:pPr>
            <a:r>
              <a:t>Link to personal bank</a:t>
            </a:r>
          </a:p>
          <a:p>
            <a:pPr marL="360891" indent="-360891">
              <a:buClr>
                <a:srgbClr val="000000"/>
              </a:buClr>
              <a:buSzPct val="100000"/>
              <a:buChar char="•"/>
              <a:defRPr sz="3100">
                <a:latin typeface="Arial"/>
                <a:ea typeface="Arial"/>
                <a:cs typeface="Arial"/>
                <a:sym typeface="Arial"/>
              </a:defRPr>
            </a:pPr>
            <a:r>
              <a:t>No Ads</a:t>
            </a:r>
          </a:p>
        </p:txBody>
      </p:sp>
      <p:sp>
        <p:nvSpPr>
          <p:cNvPr id="223" name="Free Version 🩵"/>
          <p:cNvSpPr txBox="1"/>
          <p:nvPr/>
        </p:nvSpPr>
        <p:spPr>
          <a:xfrm>
            <a:off x="5615058" y="6580633"/>
            <a:ext cx="3643512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Free Version 🩵</a:t>
            </a:r>
          </a:p>
        </p:txBody>
      </p:sp>
      <p:sp>
        <p:nvSpPr>
          <p:cNvPr id="224" name="Premium Version ($12.99/lifetime) 💎"/>
          <p:cNvSpPr txBox="1"/>
          <p:nvPr/>
        </p:nvSpPr>
        <p:spPr>
          <a:xfrm>
            <a:off x="13447632" y="6580633"/>
            <a:ext cx="8414693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000">
                <a:latin typeface="Arial"/>
                <a:ea typeface="Arial"/>
                <a:cs typeface="Arial"/>
                <a:sym typeface="Arial"/>
              </a:defRPr>
            </a:pPr>
            <a:r>
              <a: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rPr>
              <a:t>Premium Version ($12.99/lifetime) </a:t>
            </a:r>
            <a:r>
              <a:t>💎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0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Demo Time"/>
          <p:cNvSpPr txBox="1"/>
          <p:nvPr/>
        </p:nvSpPr>
        <p:spPr>
          <a:xfrm>
            <a:off x="7914038" y="5980397"/>
            <a:ext cx="8555924" cy="1755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b="1" spc="-348" sz="1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Demo Time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hank you!"/>
          <p:cNvSpPr txBox="1"/>
          <p:nvPr/>
        </p:nvSpPr>
        <p:spPr>
          <a:xfrm>
            <a:off x="7914038" y="5980397"/>
            <a:ext cx="8555924" cy="1755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b="1" spc="-348" sz="1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- Warren Buffet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- Warren Buffett</a:t>
            </a:r>
          </a:p>
        </p:txBody>
      </p:sp>
      <p:sp>
        <p:nvSpPr>
          <p:cNvPr id="156" name="“Do not save what is left after spending, but spend what is left after saving.’’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“Do not save what is left after spending, but spend what is left after saving.’’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3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6" grpId="1"/>
      <p:bldP build="whole" bldLvl="1" animBg="1" rev="0" advAuto="0" spid="155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Expense Manager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 spc="-282" sz="9400">
                <a:latin typeface="Arial"/>
                <a:ea typeface="Arial"/>
                <a:cs typeface="Arial"/>
                <a:sym typeface="Arial"/>
              </a:defRPr>
            </a:pPr>
            <a:r>
              <a:t>Expense Manager</a:t>
            </a:r>
          </a:p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spc="-119" sz="4000">
                <a:latin typeface="Arial"/>
                <a:ea typeface="Arial"/>
                <a:cs typeface="Arial"/>
                <a:sym typeface="Arial"/>
              </a:defRPr>
            </a:pPr>
            <a:r>
              <a:t>A managing tool that makes people’s life easier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Explore My Us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Explore My Users</a:t>
            </a:r>
          </a:p>
        </p:txBody>
      </p:sp>
      <p:sp>
        <p:nvSpPr>
          <p:cNvPr id="161" name="Each person is different…"/>
          <p:cNvSpPr txBox="1"/>
          <p:nvPr>
            <p:ph type="body" idx="21"/>
          </p:nvPr>
        </p:nvSpPr>
        <p:spPr>
          <a:xfrm>
            <a:off x="1270000" y="2955501"/>
            <a:ext cx="21844000" cy="1016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759459">
              <a:defRPr sz="3128">
                <a:latin typeface="Arial"/>
                <a:ea typeface="Arial"/>
                <a:cs typeface="Arial"/>
                <a:sym typeface="Arial"/>
              </a:defRPr>
            </a:pPr>
            <a:r>
              <a:t>Each person is different</a:t>
            </a:r>
          </a:p>
          <a:p>
            <a:pPr defTabSz="759459">
              <a:defRPr sz="3128">
                <a:latin typeface="Arial"/>
                <a:ea typeface="Arial"/>
                <a:cs typeface="Arial"/>
                <a:sym typeface="Arial"/>
              </a:defRPr>
            </a:pPr>
            <a:r>
              <a:t>It’s important to think broadly to capture as much diversity as I can.</a:t>
            </a:r>
          </a:p>
        </p:txBody>
      </p:sp>
      <p:sp>
        <p:nvSpPr>
          <p:cNvPr id="162" name="Major Target Users…"/>
          <p:cNvSpPr txBox="1"/>
          <p:nvPr/>
        </p:nvSpPr>
        <p:spPr>
          <a:xfrm>
            <a:off x="364368" y="4861566"/>
            <a:ext cx="23655264" cy="7399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4200">
                <a:latin typeface="Arial"/>
                <a:ea typeface="Arial"/>
                <a:cs typeface="Arial"/>
                <a:sym typeface="Arial"/>
              </a:defRPr>
            </a:pPr>
            <a:r>
              <a:t>Major Target Users</a:t>
            </a:r>
          </a:p>
          <a:p>
            <a:pPr>
              <a:defRPr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College Students</a:t>
            </a:r>
          </a:p>
          <a:p>
            <a:pPr>
              <a:defRPr b="1" sz="4200">
                <a:latin typeface="Arial"/>
                <a:ea typeface="Arial"/>
                <a:cs typeface="Arial"/>
                <a:sym typeface="Arial"/>
              </a:defRPr>
            </a:pPr>
            <a:r>
              <a:t>Age</a:t>
            </a:r>
          </a:p>
          <a:p>
            <a:pPr>
              <a:defRPr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18 - 22</a:t>
            </a:r>
          </a:p>
          <a:p>
            <a:pPr>
              <a:defRPr b="1" sz="4200">
                <a:latin typeface="Arial"/>
                <a:ea typeface="Arial"/>
                <a:cs typeface="Arial"/>
                <a:sym typeface="Arial"/>
              </a:defRPr>
            </a:pPr>
            <a:r>
              <a:t>User’s everyday environment</a:t>
            </a:r>
          </a:p>
          <a:p>
            <a:pPr>
              <a:defRPr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 Having class everyday, usually have lunch or dinner at school (busy schedule!!)</a:t>
            </a:r>
          </a:p>
          <a:p>
            <a:pPr>
              <a:defRPr b="1" sz="4200">
                <a:latin typeface="Arial"/>
                <a:ea typeface="Arial"/>
                <a:cs typeface="Arial"/>
                <a:sym typeface="Arial"/>
              </a:defRPr>
            </a:pPr>
            <a:r>
              <a:t>Their challenge</a:t>
            </a:r>
          </a:p>
          <a:p>
            <a:pPr>
              <a:defRPr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At the end of the day (time period), they may notice they are running out of budget</a:t>
            </a:r>
          </a:p>
          <a:p>
            <a:pPr>
              <a:defRPr b="1" sz="4200">
                <a:latin typeface="Arial"/>
                <a:ea typeface="Arial"/>
                <a:cs typeface="Arial"/>
                <a:sym typeface="Arial"/>
              </a:defRPr>
            </a:pPr>
            <a:r>
              <a:t>What do they want in a solution that would make their lives easier</a:t>
            </a:r>
          </a:p>
          <a:p>
            <a:pPr>
              <a:defRPr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They want an easy and simple way to track their expenses, so they can better manager their money</a:t>
            </a:r>
          </a:p>
          <a:p>
            <a:pPr>
              <a:defRPr b="1" sz="4200">
                <a:latin typeface="Arial"/>
                <a:ea typeface="Arial"/>
                <a:cs typeface="Arial"/>
                <a:sym typeface="Arial"/>
              </a:defRPr>
            </a:pPr>
            <a:r>
              <a:t>Specific circumstances they might use an app that address their challenge</a:t>
            </a:r>
          </a:p>
          <a:p>
            <a:pPr>
              <a:defRPr sz="4200">
                <a:latin typeface="Arial"/>
                <a:ea typeface="Arial"/>
                <a:cs typeface="Arial"/>
                <a:sym typeface="Arial"/>
              </a:defRPr>
            </a:pPr>
            <a:r>
              <a:t> </a:t>
            </a:r>
            <a:r>
              <a:rPr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Whenever they made a transaction or at the end of the day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1" grpId="1"/>
      <p:bldP build="whole" bldLvl="1" animBg="1" rev="0" advAuto="0" spid="162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onsider Divers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Consider Diversity</a:t>
            </a:r>
          </a:p>
        </p:txBody>
      </p:sp>
      <p:sp>
        <p:nvSpPr>
          <p:cNvPr id="165" name="Diversity, because belonging takes all of us…"/>
          <p:cNvSpPr txBox="1"/>
          <p:nvPr>
            <p:ph type="body" idx="21"/>
          </p:nvPr>
        </p:nvSpPr>
        <p:spPr>
          <a:xfrm>
            <a:off x="1270000" y="2924261"/>
            <a:ext cx="21844000" cy="1016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478790">
              <a:defRPr sz="3132">
                <a:latin typeface="Arial"/>
                <a:ea typeface="Arial"/>
                <a:cs typeface="Arial"/>
                <a:sym typeface="Arial"/>
              </a:defRPr>
            </a:pPr>
            <a:r>
              <a:t>Diversity, because belonging takes all of us</a:t>
            </a:r>
          </a:p>
          <a:p>
            <a:pPr defTabSz="478790">
              <a:defRPr sz="3132">
                <a:latin typeface="Arial"/>
                <a:ea typeface="Arial"/>
                <a:cs typeface="Arial"/>
                <a:sym typeface="Arial"/>
              </a:defRPr>
            </a:pPr>
            <a:r>
              <a:t>A user’s identity and circumstances will have a huge impact on how they’ll experience and use an app.</a:t>
            </a:r>
          </a:p>
        </p:txBody>
      </p:sp>
      <p:sp>
        <p:nvSpPr>
          <p:cNvPr id="166" name="Additional Target Users…"/>
          <p:cNvSpPr txBox="1"/>
          <p:nvPr/>
        </p:nvSpPr>
        <p:spPr>
          <a:xfrm>
            <a:off x="4411358" y="5103886"/>
            <a:ext cx="15561284" cy="678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200">
                <a:latin typeface="Arial"/>
                <a:ea typeface="Arial"/>
                <a:cs typeface="Arial"/>
                <a:sym typeface="Arial"/>
              </a:defRPr>
            </a:pPr>
            <a:r>
              <a:t>Additional Target Users</a:t>
            </a:r>
          </a:p>
          <a:p>
            <a:pPr>
              <a:defRPr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Working Professionals and Financial Organizations and more!</a:t>
            </a:r>
          </a:p>
          <a:p>
            <a:pPr>
              <a:defRPr sz="4200">
                <a:latin typeface="Arial"/>
                <a:ea typeface="Arial"/>
                <a:cs typeface="Arial"/>
                <a:sym typeface="Arial"/>
              </a:defRPr>
            </a:pPr>
            <a:r>
              <a:t>Age and Gender</a:t>
            </a:r>
          </a:p>
          <a:p>
            <a:pPr>
              <a:defRPr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All age, All genders</a:t>
            </a:r>
          </a:p>
          <a:p>
            <a:pPr>
              <a:defRPr sz="4200">
                <a:latin typeface="Arial"/>
                <a:ea typeface="Arial"/>
                <a:cs typeface="Arial"/>
                <a:sym typeface="Arial"/>
              </a:defRPr>
            </a:pPr>
            <a:r>
              <a:t>Languages and Cultures</a:t>
            </a:r>
          </a:p>
          <a:p>
            <a:pPr>
              <a:defRPr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 Multilingual, All Cultures</a:t>
            </a:r>
          </a:p>
          <a:p>
            <a:pPr>
              <a:defRPr sz="4200">
                <a:latin typeface="Arial"/>
                <a:ea typeface="Arial"/>
                <a:cs typeface="Arial"/>
                <a:sym typeface="Arial"/>
              </a:defRPr>
            </a:pPr>
            <a:r>
              <a:t>Disabilities</a:t>
            </a:r>
          </a:p>
          <a:p>
            <a:pPr>
              <a:defRPr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Individual with difficulty seeing or hearing</a:t>
            </a:r>
          </a:p>
          <a:p>
            <a:pPr>
              <a:defRPr sz="4200">
                <a:latin typeface="Arial"/>
                <a:ea typeface="Arial"/>
                <a:cs typeface="Arial"/>
                <a:sym typeface="Arial"/>
              </a:defRPr>
            </a:pPr>
            <a:r>
              <a:t>What do they want in a solution that would make their lives easier</a:t>
            </a:r>
          </a:p>
          <a:p>
            <a:pPr>
              <a:defRPr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An tool that provides multiple languages and accessibilities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6" grpId="2"/>
      <p:bldP build="whole" bldLvl="1" animBg="1" rev="0" advAuto="0" spid="16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Two jellyfish against a blue background" descr="Two jellyfish against a blue background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0345278" y="331039"/>
            <a:ext cx="14150306" cy="13053787"/>
          </a:xfrm>
          <a:prstGeom prst="rect">
            <a:avLst/>
          </a:prstGeom>
        </p:spPr>
      </p:pic>
      <p:sp>
        <p:nvSpPr>
          <p:cNvPr id="169" name="Causes"/>
          <p:cNvSpPr txBox="1"/>
          <p:nvPr>
            <p:ph type="title"/>
          </p:nvPr>
        </p:nvSpPr>
        <p:spPr>
          <a:xfrm>
            <a:off x="574217" y="3157700"/>
            <a:ext cx="9652001" cy="3200202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Causes</a:t>
            </a:r>
          </a:p>
        </p:txBody>
      </p:sp>
      <p:sp>
        <p:nvSpPr>
          <p:cNvPr id="170" name="The more you dig, you more you would gain"/>
          <p:cNvSpPr txBox="1"/>
          <p:nvPr>
            <p:ph type="body" sz="quarter" idx="1"/>
          </p:nvPr>
        </p:nvSpPr>
        <p:spPr>
          <a:xfrm>
            <a:off x="574217" y="6845300"/>
            <a:ext cx="9652001" cy="2073238"/>
          </a:xfrm>
          <a:prstGeom prst="rect">
            <a:avLst/>
          </a:prstGeom>
        </p:spPr>
        <p:txBody>
          <a:bodyPr/>
          <a:lstStyle>
            <a:lvl1pPr>
              <a:defRPr sz="3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The more you dig, you more you would gain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0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Runzinizer"/>
          <p:cNvSpPr txBox="1"/>
          <p:nvPr/>
        </p:nvSpPr>
        <p:spPr>
          <a:xfrm>
            <a:off x="8796089" y="1647032"/>
            <a:ext cx="6791822" cy="3325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10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  <a:r>
              <a:t>Runzinizer</a:t>
            </a:r>
          </a:p>
          <a:p>
            <a:pPr>
              <a:defRPr b="1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73" name="Screenshot 2023-08-19 at 2.45.57 PM.png" descr="Screenshot 2023-08-19 at 2.45.57 PM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1164"/>
          <a:stretch>
            <a:fillRect/>
          </a:stretch>
        </p:blipFill>
        <p:spPr>
          <a:xfrm>
            <a:off x="8806212" y="4059969"/>
            <a:ext cx="6771635" cy="6268611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An expense Managing tool that help lives gets easier"/>
          <p:cNvSpPr txBox="1"/>
          <p:nvPr/>
        </p:nvSpPr>
        <p:spPr>
          <a:xfrm>
            <a:off x="7081967" y="11553869"/>
            <a:ext cx="10220066" cy="582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An expense Managing tool that help lives gets easier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3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3" grpId="1"/>
      <p:bldP build="whole" bldLvl="1" animBg="1" rev="0" advAuto="0" spid="174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Initial project mockup"/>
          <p:cNvSpPr txBox="1"/>
          <p:nvPr>
            <p:ph type="title"/>
          </p:nvPr>
        </p:nvSpPr>
        <p:spPr>
          <a:xfrm>
            <a:off x="1270000" y="609600"/>
            <a:ext cx="21844000" cy="1557437"/>
          </a:xfrm>
          <a:prstGeom prst="rect">
            <a:avLst/>
          </a:prstGeom>
        </p:spPr>
        <p:txBody>
          <a:bodyPr/>
          <a:lstStyle>
            <a:lvl1pPr>
              <a:defRPr b="1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Initial project mockup</a:t>
            </a:r>
          </a:p>
        </p:txBody>
      </p:sp>
      <p:sp>
        <p:nvSpPr>
          <p:cNvPr id="177" name="Where ideas spark"/>
          <p:cNvSpPr txBox="1"/>
          <p:nvPr>
            <p:ph type="body" idx="21"/>
          </p:nvPr>
        </p:nvSpPr>
        <p:spPr>
          <a:xfrm>
            <a:off x="1270000" y="2311400"/>
            <a:ext cx="21844000" cy="1016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40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Where ideas spark</a:t>
            </a:r>
          </a:p>
        </p:txBody>
      </p:sp>
      <p:pic>
        <p:nvPicPr>
          <p:cNvPr id="178" name="Screenshot 2023-08-19 at 3.05.52 PM.png" descr="Screenshot 2023-08-19 at 3.05.5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90693" y="2945269"/>
            <a:ext cx="19802614" cy="108408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Initial project mockup"/>
          <p:cNvSpPr txBox="1"/>
          <p:nvPr>
            <p:ph type="title"/>
          </p:nvPr>
        </p:nvSpPr>
        <p:spPr>
          <a:xfrm>
            <a:off x="1270000" y="609600"/>
            <a:ext cx="21844000" cy="1557437"/>
          </a:xfrm>
          <a:prstGeom prst="rect">
            <a:avLst/>
          </a:prstGeom>
        </p:spPr>
        <p:txBody>
          <a:bodyPr/>
          <a:lstStyle>
            <a:lvl1pPr>
              <a:defRPr b="1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Initial project mockup</a:t>
            </a:r>
          </a:p>
        </p:txBody>
      </p:sp>
      <p:sp>
        <p:nvSpPr>
          <p:cNvPr id="181" name="Where ideas spark"/>
          <p:cNvSpPr txBox="1"/>
          <p:nvPr>
            <p:ph type="body" idx="21"/>
          </p:nvPr>
        </p:nvSpPr>
        <p:spPr>
          <a:xfrm>
            <a:off x="1270000" y="2311400"/>
            <a:ext cx="21844000" cy="1016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40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Where ideas spark</a:t>
            </a:r>
          </a:p>
        </p:txBody>
      </p:sp>
      <p:pic>
        <p:nvPicPr>
          <p:cNvPr id="182" name="Screenshot 2023-08-19 at 3.08.41 PM.png" descr="Screenshot 2023-08-19 at 3.08.4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00" y="3471763"/>
            <a:ext cx="21844000" cy="100800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